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Libre Baskerville"/>
      <p:regular r:id="rId15"/>
    </p:embeddedFont>
    <p:embeddedFont>
      <p:font typeface="Libre Baskerville"/>
      <p:regular r:id="rId16"/>
    </p:embeddedFont>
    <p:embeddedFont>
      <p:font typeface="Libre Baskerville"/>
      <p:regular r:id="rId17"/>
    </p:embeddedFont>
    <p:embeddedFont>
      <p:font typeface="Libre Baskervill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84083"/>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Introduction to Machine Learning</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Welcome to this presentation on the fundamentals of machine learning. We'll cover the basics, explore key concepts, and discuss how machine learning is transforming our world. Get ready to learn about this exciting field!</a:t>
            </a:r>
            <a:endParaRPr lang="en-US" sz="1750" dirty="0"/>
          </a:p>
        </p:txBody>
      </p:sp>
      <p:sp>
        <p:nvSpPr>
          <p:cNvPr id="5" name="Shape 2"/>
          <p:cNvSpPr/>
          <p:nvPr/>
        </p:nvSpPr>
        <p:spPr>
          <a:xfrm>
            <a:off x="793790" y="566547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673090"/>
            <a:ext cx="347663" cy="347663"/>
          </a:xfrm>
          <a:prstGeom prst="rect">
            <a:avLst/>
          </a:prstGeom>
        </p:spPr>
      </p:pic>
      <p:sp>
        <p:nvSpPr>
          <p:cNvPr id="7" name="Text 3"/>
          <p:cNvSpPr/>
          <p:nvPr/>
        </p:nvSpPr>
        <p:spPr>
          <a:xfrm>
            <a:off x="1270040" y="5648563"/>
            <a:ext cx="958929" cy="396835"/>
          </a:xfrm>
          <a:prstGeom prst="rect">
            <a:avLst/>
          </a:prstGeom>
          <a:noFill/>
          <a:ln/>
        </p:spPr>
        <p:txBody>
          <a:bodyPr wrap="none" lIns="0" tIns="0" rIns="0" bIns="0" rtlCol="0" anchor="t"/>
          <a:lstStyle/>
          <a:p>
            <a:pPr algn="l" indent="0" marL="0">
              <a:lnSpc>
                <a:spcPts val="3100"/>
              </a:lnSpc>
              <a:buNone/>
            </a:pPr>
            <a:r>
              <a:rPr lang="en-US" sz="2200" b="1" dirty="0">
                <a:solidFill>
                  <a:srgbClr val="454240"/>
                </a:solidFill>
                <a:latin typeface="DM Sans Bold" pitchFamily="34" charset="0"/>
                <a:ea typeface="DM Sans Bold" pitchFamily="34" charset="-122"/>
                <a:cs typeface="DM Sans Bold" pitchFamily="34" charset="-120"/>
              </a:rPr>
              <a:t>by ram</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7932063"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What is Machine Learning?</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Definition</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Machine learning is a branch of artificial intelligence that allows computers to learn from data without explicit programming. It enables systems to adapt and improve their performance over time.</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C4E3D"/>
                </a:solidFill>
                <a:latin typeface="Libre Baskerville" pitchFamily="34" charset="0"/>
                <a:ea typeface="Libre Baskerville" pitchFamily="34" charset="-122"/>
                <a:cs typeface="Libre Baskerville" pitchFamily="34" charset="-120"/>
              </a:rPr>
              <a:t>Applications</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Machine learning powers diverse applications like spam filtering, fraud detection, recommendation systems, and self-driving cars. It's rapidly transforming industries across the globe.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546396"/>
            <a:ext cx="9446419"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Machine Learning Concepts</a:t>
            </a:r>
            <a:endParaRPr lang="en-US" sz="4450" dirty="0"/>
          </a:p>
        </p:txBody>
      </p:sp>
      <p:sp>
        <p:nvSpPr>
          <p:cNvPr id="4" name="Shape 1"/>
          <p:cNvSpPr/>
          <p:nvPr/>
        </p:nvSpPr>
        <p:spPr>
          <a:xfrm>
            <a:off x="793790" y="4850487"/>
            <a:ext cx="396835" cy="396835"/>
          </a:xfrm>
          <a:prstGeom prst="roundRect">
            <a:avLst>
              <a:gd name="adj" fmla="val 24007"/>
            </a:avLst>
          </a:prstGeom>
          <a:solidFill>
            <a:srgbClr val="F7EDD4"/>
          </a:solidFill>
          <a:ln w="7620">
            <a:solidFill>
              <a:srgbClr val="DDD3BA"/>
            </a:solidFill>
            <a:prstDash val="solid"/>
          </a:ln>
        </p:spPr>
      </p:sp>
      <p:sp>
        <p:nvSpPr>
          <p:cNvPr id="5" name="Text 2"/>
          <p:cNvSpPr/>
          <p:nvPr/>
        </p:nvSpPr>
        <p:spPr>
          <a:xfrm>
            <a:off x="1417439" y="485048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Data</a:t>
            </a:r>
            <a:endParaRPr lang="en-US" sz="2200" dirty="0"/>
          </a:p>
        </p:txBody>
      </p:sp>
      <p:sp>
        <p:nvSpPr>
          <p:cNvPr id="6" name="Text 3"/>
          <p:cNvSpPr/>
          <p:nvPr/>
        </p:nvSpPr>
        <p:spPr>
          <a:xfrm>
            <a:off x="1417439" y="5340906"/>
            <a:ext cx="3572708" cy="217741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Machine learning thrives on data, and its quality and quantity directly impact model performance. Clean and diverse data are crucial for effective learning.</a:t>
            </a:r>
            <a:endParaRPr lang="en-US" sz="1750" dirty="0"/>
          </a:p>
        </p:txBody>
      </p:sp>
      <p:sp>
        <p:nvSpPr>
          <p:cNvPr id="7" name="Shape 4"/>
          <p:cNvSpPr/>
          <p:nvPr/>
        </p:nvSpPr>
        <p:spPr>
          <a:xfrm>
            <a:off x="5216962" y="4850487"/>
            <a:ext cx="396835" cy="396835"/>
          </a:xfrm>
          <a:prstGeom prst="roundRect">
            <a:avLst>
              <a:gd name="adj" fmla="val 24007"/>
            </a:avLst>
          </a:prstGeom>
          <a:solidFill>
            <a:srgbClr val="F7EDD4"/>
          </a:solidFill>
          <a:ln w="7620">
            <a:solidFill>
              <a:srgbClr val="DDD3BA"/>
            </a:solidFill>
            <a:prstDash val="solid"/>
          </a:ln>
        </p:spPr>
      </p:sp>
      <p:sp>
        <p:nvSpPr>
          <p:cNvPr id="8" name="Text 5"/>
          <p:cNvSpPr/>
          <p:nvPr/>
        </p:nvSpPr>
        <p:spPr>
          <a:xfrm>
            <a:off x="5840611" y="485048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Algorithms</a:t>
            </a:r>
            <a:endParaRPr lang="en-US" sz="2200" dirty="0"/>
          </a:p>
        </p:txBody>
      </p:sp>
      <p:sp>
        <p:nvSpPr>
          <p:cNvPr id="9" name="Text 6"/>
          <p:cNvSpPr/>
          <p:nvPr/>
        </p:nvSpPr>
        <p:spPr>
          <a:xfrm>
            <a:off x="5840611" y="5340906"/>
            <a:ext cx="3572708" cy="2177415"/>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Machine learning algorithms are mathematical models that learn patterns from data. Different algorithms are suited to various tasks, like classification, regression, or clustering.</a:t>
            </a:r>
            <a:endParaRPr lang="en-US" sz="1750" dirty="0"/>
          </a:p>
        </p:txBody>
      </p:sp>
      <p:sp>
        <p:nvSpPr>
          <p:cNvPr id="10" name="Shape 7"/>
          <p:cNvSpPr/>
          <p:nvPr/>
        </p:nvSpPr>
        <p:spPr>
          <a:xfrm>
            <a:off x="9640133" y="4850487"/>
            <a:ext cx="396835" cy="396835"/>
          </a:xfrm>
          <a:prstGeom prst="roundRect">
            <a:avLst>
              <a:gd name="adj" fmla="val 24007"/>
            </a:avLst>
          </a:prstGeom>
          <a:solidFill>
            <a:srgbClr val="F7EDD4"/>
          </a:solidFill>
          <a:ln w="7620">
            <a:solidFill>
              <a:srgbClr val="DDD3BA"/>
            </a:solidFill>
            <a:prstDash val="solid"/>
          </a:ln>
        </p:spPr>
      </p:sp>
      <p:sp>
        <p:nvSpPr>
          <p:cNvPr id="11" name="Text 8"/>
          <p:cNvSpPr/>
          <p:nvPr/>
        </p:nvSpPr>
        <p:spPr>
          <a:xfrm>
            <a:off x="10263783" y="4850487"/>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Models</a:t>
            </a:r>
            <a:endParaRPr lang="en-US" sz="2200" dirty="0"/>
          </a:p>
        </p:txBody>
      </p:sp>
      <p:sp>
        <p:nvSpPr>
          <p:cNvPr id="12" name="Text 9"/>
          <p:cNvSpPr/>
          <p:nvPr/>
        </p:nvSpPr>
        <p:spPr>
          <a:xfrm>
            <a:off x="10263783" y="5340906"/>
            <a:ext cx="3572708" cy="1814513"/>
          </a:xfrm>
          <a:prstGeom prst="rect">
            <a:avLst/>
          </a:prstGeom>
          <a:noFill/>
          <a:ln/>
        </p:spPr>
        <p:txBody>
          <a:bodyPr wrap="square" lIns="0" tIns="0" rIns="0" bIns="0" rtlCol="0" anchor="t"/>
          <a:lstStyle/>
          <a:p>
            <a:pPr indent="0" marL="0">
              <a:lnSpc>
                <a:spcPts val="2850"/>
              </a:lnSpc>
              <a:buNone/>
            </a:pPr>
            <a:r>
              <a:rPr lang="en-US" sz="1750" dirty="0">
                <a:solidFill>
                  <a:srgbClr val="454240"/>
                </a:solidFill>
                <a:latin typeface="DM Sans" pitchFamily="34" charset="0"/>
                <a:ea typeface="DM Sans" pitchFamily="34" charset="-122"/>
                <a:cs typeface="DM Sans" pitchFamily="34" charset="-120"/>
              </a:rPr>
              <a:t>Models are the output of training an algorithm on data. They represent the learned patterns and can be used to make predictions on new, unseen data.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071" y="595551"/>
            <a:ext cx="5756553" cy="676870"/>
          </a:xfrm>
          <a:prstGeom prst="rect">
            <a:avLst/>
          </a:prstGeom>
          <a:noFill/>
          <a:ln/>
        </p:spPr>
        <p:txBody>
          <a:bodyPr wrap="none" lIns="0" tIns="0" rIns="0" bIns="0" rtlCol="0" anchor="t"/>
          <a:lstStyle/>
          <a:p>
            <a:pPr indent="0" marL="0">
              <a:lnSpc>
                <a:spcPts val="5300"/>
              </a:lnSpc>
              <a:buNone/>
            </a:pPr>
            <a:r>
              <a:rPr lang="en-US" sz="4250" dirty="0">
                <a:solidFill>
                  <a:srgbClr val="5C4E3D"/>
                </a:solidFill>
                <a:latin typeface="Libre Baskerville" pitchFamily="34" charset="0"/>
                <a:ea typeface="Libre Baskerville" pitchFamily="34" charset="-122"/>
                <a:cs typeface="Libre Baskerville" pitchFamily="34" charset="-120"/>
              </a:rPr>
              <a:t>Supervised Learning</a:t>
            </a:r>
            <a:endParaRPr lang="en-US" sz="4250" dirty="0"/>
          </a:p>
        </p:txBody>
      </p:sp>
      <p:pic>
        <p:nvPicPr>
          <p:cNvPr id="3" name="Image 0" descr="preencoded.png">    </p:cNvPr>
          <p:cNvPicPr>
            <a:picLocks noChangeAspect="1"/>
          </p:cNvPicPr>
          <p:nvPr/>
        </p:nvPicPr>
        <p:blipFill>
          <a:blip r:embed="rId1"/>
          <a:stretch>
            <a:fillRect/>
          </a:stretch>
        </p:blipFill>
        <p:spPr>
          <a:xfrm>
            <a:off x="2954655" y="1705570"/>
            <a:ext cx="2163842" cy="1940838"/>
          </a:xfrm>
          <a:prstGeom prst="rect">
            <a:avLst/>
          </a:prstGeom>
        </p:spPr>
      </p:pic>
      <p:sp>
        <p:nvSpPr>
          <p:cNvPr id="4" name="Text 1"/>
          <p:cNvSpPr/>
          <p:nvPr/>
        </p:nvSpPr>
        <p:spPr>
          <a:xfrm>
            <a:off x="3976092" y="2717959"/>
            <a:ext cx="120729" cy="433149"/>
          </a:xfrm>
          <a:prstGeom prst="rect">
            <a:avLst/>
          </a:prstGeom>
          <a:noFill/>
          <a:ln/>
        </p:spPr>
        <p:txBody>
          <a:bodyPr wrap="none" lIns="0" tIns="0" rIns="0" bIns="0" rtlCol="0" anchor="t"/>
          <a:lstStyle/>
          <a:p>
            <a:pPr algn="ctr" indent="0" marL="0">
              <a:lnSpc>
                <a:spcPts val="3400"/>
              </a:lnSpc>
              <a:buNone/>
            </a:pPr>
            <a:r>
              <a:rPr lang="en-US" sz="2100" dirty="0">
                <a:solidFill>
                  <a:srgbClr val="454240"/>
                </a:solidFill>
                <a:latin typeface="Libre Baskerville" pitchFamily="34" charset="0"/>
                <a:ea typeface="Libre Baskerville" pitchFamily="34" charset="-122"/>
                <a:cs typeface="Libre Baskerville" pitchFamily="34" charset="-120"/>
              </a:rPr>
              <a:t>1</a:t>
            </a:r>
            <a:endParaRPr lang="en-US" sz="2100" dirty="0"/>
          </a:p>
        </p:txBody>
      </p:sp>
      <p:sp>
        <p:nvSpPr>
          <p:cNvPr id="5" name="Text 2"/>
          <p:cNvSpPr/>
          <p:nvPr/>
        </p:nvSpPr>
        <p:spPr>
          <a:xfrm>
            <a:off x="5335072" y="1922145"/>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Labeled Data</a:t>
            </a:r>
            <a:endParaRPr lang="en-US" sz="2100" dirty="0"/>
          </a:p>
        </p:txBody>
      </p:sp>
      <p:sp>
        <p:nvSpPr>
          <p:cNvPr id="6" name="Text 3"/>
          <p:cNvSpPr/>
          <p:nvPr/>
        </p:nvSpPr>
        <p:spPr>
          <a:xfrm>
            <a:off x="5335072" y="2390418"/>
            <a:ext cx="8320683" cy="1039416"/>
          </a:xfrm>
          <a:prstGeom prst="rect">
            <a:avLst/>
          </a:prstGeom>
          <a:noFill/>
          <a:ln/>
        </p:spPr>
        <p:txBody>
          <a:bodyPr wrap="square" lIns="0" tIns="0" rIns="0" bIns="0" rtlCol="0" anchor="t"/>
          <a:lstStyle/>
          <a:p>
            <a:pPr algn="l" indent="0" marL="0">
              <a:lnSpc>
                <a:spcPts val="2700"/>
              </a:lnSpc>
              <a:buNone/>
            </a:pPr>
            <a:r>
              <a:rPr lang="en-US" sz="1700" dirty="0">
                <a:solidFill>
                  <a:srgbClr val="454240"/>
                </a:solidFill>
                <a:latin typeface="DM Sans" pitchFamily="34" charset="0"/>
                <a:ea typeface="DM Sans" pitchFamily="34" charset="-122"/>
                <a:cs typeface="DM Sans" pitchFamily="34" charset="-120"/>
              </a:rPr>
              <a:t>Supervised learning uses labeled data, where each input example has a corresponding known output, allowing the algorithm to learn the relationship between them.</a:t>
            </a:r>
            <a:endParaRPr lang="en-US" sz="1700" dirty="0"/>
          </a:p>
        </p:txBody>
      </p:sp>
      <p:sp>
        <p:nvSpPr>
          <p:cNvPr id="7" name="Shape 4"/>
          <p:cNvSpPr/>
          <p:nvPr/>
        </p:nvSpPr>
        <p:spPr>
          <a:xfrm>
            <a:off x="5172551" y="3658195"/>
            <a:ext cx="8645723" cy="15240"/>
          </a:xfrm>
          <a:prstGeom prst="roundRect">
            <a:avLst>
              <a:gd name="adj" fmla="val 596928"/>
            </a:avLst>
          </a:prstGeom>
          <a:solidFill>
            <a:srgbClr val="DDD3BA"/>
          </a:solidFill>
          <a:ln/>
        </p:spPr>
      </p:sp>
      <p:pic>
        <p:nvPicPr>
          <p:cNvPr id="8" name="Image 1" descr="preencoded.png">    </p:cNvPr>
          <p:cNvPicPr>
            <a:picLocks noChangeAspect="1"/>
          </p:cNvPicPr>
          <p:nvPr/>
        </p:nvPicPr>
        <p:blipFill>
          <a:blip r:embed="rId2"/>
          <a:stretch>
            <a:fillRect/>
          </a:stretch>
        </p:blipFill>
        <p:spPr>
          <a:xfrm>
            <a:off x="1872734" y="3700463"/>
            <a:ext cx="4327684" cy="1940838"/>
          </a:xfrm>
          <a:prstGeom prst="rect">
            <a:avLst/>
          </a:prstGeom>
        </p:spPr>
      </p:pic>
      <p:sp>
        <p:nvSpPr>
          <p:cNvPr id="9" name="Text 5"/>
          <p:cNvSpPr/>
          <p:nvPr/>
        </p:nvSpPr>
        <p:spPr>
          <a:xfrm>
            <a:off x="3953113" y="4454247"/>
            <a:ext cx="166807" cy="433149"/>
          </a:xfrm>
          <a:prstGeom prst="rect">
            <a:avLst/>
          </a:prstGeom>
          <a:noFill/>
          <a:ln/>
        </p:spPr>
        <p:txBody>
          <a:bodyPr wrap="none" lIns="0" tIns="0" rIns="0" bIns="0" rtlCol="0" anchor="t"/>
          <a:lstStyle/>
          <a:p>
            <a:pPr algn="ctr" indent="0" marL="0">
              <a:lnSpc>
                <a:spcPts val="3400"/>
              </a:lnSpc>
              <a:buNone/>
            </a:pPr>
            <a:r>
              <a:rPr lang="en-US" sz="2100" dirty="0">
                <a:solidFill>
                  <a:srgbClr val="454240"/>
                </a:solidFill>
                <a:latin typeface="Libre Baskerville" pitchFamily="34" charset="0"/>
                <a:ea typeface="Libre Baskerville" pitchFamily="34" charset="-122"/>
                <a:cs typeface="Libre Baskerville" pitchFamily="34" charset="-120"/>
              </a:rPr>
              <a:t>2</a:t>
            </a:r>
            <a:endParaRPr lang="en-US" sz="2100" dirty="0"/>
          </a:p>
        </p:txBody>
      </p:sp>
      <p:sp>
        <p:nvSpPr>
          <p:cNvPr id="10" name="Text 6"/>
          <p:cNvSpPr/>
          <p:nvPr/>
        </p:nvSpPr>
        <p:spPr>
          <a:xfrm>
            <a:off x="6416993" y="4090273"/>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Model Training</a:t>
            </a:r>
            <a:endParaRPr lang="en-US" sz="2100" dirty="0"/>
          </a:p>
        </p:txBody>
      </p:sp>
      <p:sp>
        <p:nvSpPr>
          <p:cNvPr id="11" name="Text 7"/>
          <p:cNvSpPr/>
          <p:nvPr/>
        </p:nvSpPr>
        <p:spPr>
          <a:xfrm>
            <a:off x="6416993" y="4558546"/>
            <a:ext cx="7238762" cy="692944"/>
          </a:xfrm>
          <a:prstGeom prst="rect">
            <a:avLst/>
          </a:prstGeom>
          <a:noFill/>
          <a:ln/>
        </p:spPr>
        <p:txBody>
          <a:bodyPr wrap="square" lIns="0" tIns="0" rIns="0" bIns="0" rtlCol="0" anchor="t"/>
          <a:lstStyle/>
          <a:p>
            <a:pPr algn="l" indent="0" marL="0">
              <a:lnSpc>
                <a:spcPts val="2700"/>
              </a:lnSpc>
              <a:buNone/>
            </a:pPr>
            <a:r>
              <a:rPr lang="en-US" sz="1700" dirty="0">
                <a:solidFill>
                  <a:srgbClr val="454240"/>
                </a:solidFill>
                <a:latin typeface="DM Sans" pitchFamily="34" charset="0"/>
                <a:ea typeface="DM Sans" pitchFamily="34" charset="-122"/>
                <a:cs typeface="DM Sans" pitchFamily="34" charset="-120"/>
              </a:rPr>
              <a:t>The algorithm learns from the labeled data and creates a model that can predict the output for new, unlabeled inputs.</a:t>
            </a:r>
            <a:endParaRPr lang="en-US" sz="1700" dirty="0"/>
          </a:p>
        </p:txBody>
      </p:sp>
      <p:sp>
        <p:nvSpPr>
          <p:cNvPr id="12" name="Shape 8"/>
          <p:cNvSpPr/>
          <p:nvPr/>
        </p:nvSpPr>
        <p:spPr>
          <a:xfrm>
            <a:off x="6254472" y="5653088"/>
            <a:ext cx="7563803" cy="15240"/>
          </a:xfrm>
          <a:prstGeom prst="roundRect">
            <a:avLst>
              <a:gd name="adj" fmla="val 596928"/>
            </a:avLst>
          </a:prstGeom>
          <a:solidFill>
            <a:srgbClr val="DDD3BA"/>
          </a:solidFill>
          <a:ln/>
        </p:spPr>
      </p:sp>
      <p:pic>
        <p:nvPicPr>
          <p:cNvPr id="13" name="Image 2" descr="preencoded.png">    </p:cNvPr>
          <p:cNvPicPr>
            <a:picLocks noChangeAspect="1"/>
          </p:cNvPicPr>
          <p:nvPr/>
        </p:nvPicPr>
        <p:blipFill>
          <a:blip r:embed="rId3"/>
          <a:stretch>
            <a:fillRect/>
          </a:stretch>
        </p:blipFill>
        <p:spPr>
          <a:xfrm>
            <a:off x="790813" y="5695355"/>
            <a:ext cx="6491526" cy="1940838"/>
          </a:xfrm>
          <a:prstGeom prst="rect">
            <a:avLst/>
          </a:prstGeom>
        </p:spPr>
      </p:pic>
      <p:sp>
        <p:nvSpPr>
          <p:cNvPr id="14" name="Text 9"/>
          <p:cNvSpPr/>
          <p:nvPr/>
        </p:nvSpPr>
        <p:spPr>
          <a:xfrm>
            <a:off x="3953113" y="6449139"/>
            <a:ext cx="166807" cy="433149"/>
          </a:xfrm>
          <a:prstGeom prst="rect">
            <a:avLst/>
          </a:prstGeom>
          <a:noFill/>
          <a:ln/>
        </p:spPr>
        <p:txBody>
          <a:bodyPr wrap="none" lIns="0" tIns="0" rIns="0" bIns="0" rtlCol="0" anchor="t"/>
          <a:lstStyle/>
          <a:p>
            <a:pPr algn="ctr" indent="0" marL="0">
              <a:lnSpc>
                <a:spcPts val="3400"/>
              </a:lnSpc>
              <a:buNone/>
            </a:pPr>
            <a:r>
              <a:rPr lang="en-US" sz="2100" dirty="0">
                <a:solidFill>
                  <a:srgbClr val="454240"/>
                </a:solidFill>
                <a:latin typeface="Libre Baskerville" pitchFamily="34" charset="0"/>
                <a:ea typeface="Libre Baskerville" pitchFamily="34" charset="-122"/>
                <a:cs typeface="Libre Baskerville" pitchFamily="34" charset="-120"/>
              </a:rPr>
              <a:t>3</a:t>
            </a:r>
            <a:endParaRPr lang="en-US" sz="2100" dirty="0"/>
          </a:p>
        </p:txBody>
      </p:sp>
      <p:sp>
        <p:nvSpPr>
          <p:cNvPr id="15" name="Text 10"/>
          <p:cNvSpPr/>
          <p:nvPr/>
        </p:nvSpPr>
        <p:spPr>
          <a:xfrm>
            <a:off x="7498913" y="5911929"/>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454240"/>
                </a:solidFill>
                <a:latin typeface="Libre Baskerville" pitchFamily="34" charset="0"/>
                <a:ea typeface="Libre Baskerville" pitchFamily="34" charset="-122"/>
                <a:cs typeface="Libre Baskerville" pitchFamily="34" charset="-120"/>
              </a:rPr>
              <a:t>Prediction</a:t>
            </a:r>
            <a:endParaRPr lang="en-US" sz="2100" dirty="0"/>
          </a:p>
        </p:txBody>
      </p:sp>
      <p:sp>
        <p:nvSpPr>
          <p:cNvPr id="16" name="Text 11"/>
          <p:cNvSpPr/>
          <p:nvPr/>
        </p:nvSpPr>
        <p:spPr>
          <a:xfrm>
            <a:off x="7498913" y="6380202"/>
            <a:ext cx="6156841" cy="1039416"/>
          </a:xfrm>
          <a:prstGeom prst="rect">
            <a:avLst/>
          </a:prstGeom>
          <a:noFill/>
          <a:ln/>
        </p:spPr>
        <p:txBody>
          <a:bodyPr wrap="square" lIns="0" tIns="0" rIns="0" bIns="0" rtlCol="0" anchor="t"/>
          <a:lstStyle/>
          <a:p>
            <a:pPr algn="l" indent="0" marL="0">
              <a:lnSpc>
                <a:spcPts val="2700"/>
              </a:lnSpc>
              <a:buNone/>
            </a:pPr>
            <a:r>
              <a:rPr lang="en-US" sz="1700" dirty="0">
                <a:solidFill>
                  <a:srgbClr val="454240"/>
                </a:solidFill>
                <a:latin typeface="DM Sans" pitchFamily="34" charset="0"/>
                <a:ea typeface="DM Sans" pitchFamily="34" charset="-122"/>
                <a:cs typeface="DM Sans" pitchFamily="34" charset="-120"/>
              </a:rPr>
              <a:t>Once trained, the model can predict the output for unseen data based on the patterns learned from the labeled examples.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34020"/>
            <a:ext cx="6781086" cy="708779"/>
          </a:xfrm>
          <a:prstGeom prst="rect">
            <a:avLst/>
          </a:prstGeom>
          <a:noFill/>
          <a:ln/>
        </p:spPr>
        <p:txBody>
          <a:bodyPr wrap="none" lIns="0" tIns="0" rIns="0" bIns="0" rtlCol="0" anchor="t"/>
          <a:lstStyle/>
          <a:p>
            <a:pPr indent="0" marL="0">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Unsupervised Learning</a:t>
            </a:r>
            <a:endParaRPr lang="en-US" sz="4450" dirty="0"/>
          </a:p>
        </p:txBody>
      </p:sp>
      <p:sp>
        <p:nvSpPr>
          <p:cNvPr id="3" name="Shape 1"/>
          <p:cNvSpPr/>
          <p:nvPr/>
        </p:nvSpPr>
        <p:spPr>
          <a:xfrm>
            <a:off x="793790" y="1896428"/>
            <a:ext cx="2173724" cy="1669852"/>
          </a:xfrm>
          <a:prstGeom prst="roundRect">
            <a:avLst>
              <a:gd name="adj" fmla="val 5705"/>
            </a:avLst>
          </a:prstGeom>
          <a:solidFill>
            <a:srgbClr val="F7EDD4"/>
          </a:solidFill>
          <a:ln w="7620">
            <a:solidFill>
              <a:srgbClr val="DDD3BA"/>
            </a:solidFill>
            <a:prstDash val="solid"/>
          </a:ln>
        </p:spPr>
      </p:sp>
      <p:sp>
        <p:nvSpPr>
          <p:cNvPr id="4" name="Text 2"/>
          <p:cNvSpPr/>
          <p:nvPr/>
        </p:nvSpPr>
        <p:spPr>
          <a:xfrm>
            <a:off x="1028224" y="2504599"/>
            <a:ext cx="126444" cy="453509"/>
          </a:xfrm>
          <a:prstGeom prst="rect">
            <a:avLst/>
          </a:prstGeom>
          <a:noFill/>
          <a:ln/>
        </p:spPr>
        <p:txBody>
          <a:bodyPr wrap="none" lIns="0" tIns="0" rIns="0" bIns="0" rtlCol="0" anchor="t"/>
          <a:lstStyle/>
          <a:p>
            <a:pPr algn="ctr" indent="0" marL="0">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1</a:t>
            </a:r>
            <a:endParaRPr lang="en-US" sz="2200" dirty="0"/>
          </a:p>
        </p:txBody>
      </p:sp>
      <p:sp>
        <p:nvSpPr>
          <p:cNvPr id="5" name="Text 3"/>
          <p:cNvSpPr/>
          <p:nvPr/>
        </p:nvSpPr>
        <p:spPr>
          <a:xfrm>
            <a:off x="3194328" y="21232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Unlabeled Data</a:t>
            </a:r>
            <a:endParaRPr lang="en-US" sz="2200" dirty="0"/>
          </a:p>
        </p:txBody>
      </p:sp>
      <p:sp>
        <p:nvSpPr>
          <p:cNvPr id="6" name="Text 4"/>
          <p:cNvSpPr/>
          <p:nvPr/>
        </p:nvSpPr>
        <p:spPr>
          <a:xfrm>
            <a:off x="3194328" y="2613660"/>
            <a:ext cx="10415468"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Unsupervised learning operates on unlabeled data, where the system discovers patterns and relationships without explicit guidance.</a:t>
            </a:r>
            <a:endParaRPr lang="en-US" sz="1750" dirty="0"/>
          </a:p>
        </p:txBody>
      </p:sp>
      <p:sp>
        <p:nvSpPr>
          <p:cNvPr id="7" name="Shape 5"/>
          <p:cNvSpPr/>
          <p:nvPr/>
        </p:nvSpPr>
        <p:spPr>
          <a:xfrm>
            <a:off x="3080861" y="3551039"/>
            <a:ext cx="10642402" cy="15240"/>
          </a:xfrm>
          <a:prstGeom prst="roundRect">
            <a:avLst>
              <a:gd name="adj" fmla="val 625116"/>
            </a:avLst>
          </a:prstGeom>
          <a:solidFill>
            <a:srgbClr val="DDD3BA"/>
          </a:solidFill>
          <a:ln/>
        </p:spPr>
      </p:sp>
      <p:sp>
        <p:nvSpPr>
          <p:cNvPr id="8" name="Shape 6"/>
          <p:cNvSpPr/>
          <p:nvPr/>
        </p:nvSpPr>
        <p:spPr>
          <a:xfrm>
            <a:off x="793790" y="3679627"/>
            <a:ext cx="4347567" cy="1669852"/>
          </a:xfrm>
          <a:prstGeom prst="roundRect">
            <a:avLst>
              <a:gd name="adj" fmla="val 5705"/>
            </a:avLst>
          </a:prstGeom>
          <a:solidFill>
            <a:srgbClr val="F7EDD4"/>
          </a:solidFill>
          <a:ln w="7620">
            <a:solidFill>
              <a:srgbClr val="DDD3BA"/>
            </a:solidFill>
            <a:prstDash val="solid"/>
          </a:ln>
        </p:spPr>
      </p:sp>
      <p:sp>
        <p:nvSpPr>
          <p:cNvPr id="9" name="Text 7"/>
          <p:cNvSpPr/>
          <p:nvPr/>
        </p:nvSpPr>
        <p:spPr>
          <a:xfrm>
            <a:off x="1028224" y="4287798"/>
            <a:ext cx="174665" cy="453509"/>
          </a:xfrm>
          <a:prstGeom prst="rect">
            <a:avLst/>
          </a:prstGeom>
          <a:noFill/>
          <a:ln/>
        </p:spPr>
        <p:txBody>
          <a:bodyPr wrap="none" lIns="0" tIns="0" rIns="0" bIns="0" rtlCol="0" anchor="t"/>
          <a:lstStyle/>
          <a:p>
            <a:pPr algn="ctr" indent="0" marL="0">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2</a:t>
            </a:r>
            <a:endParaRPr lang="en-US" sz="2200" dirty="0"/>
          </a:p>
        </p:txBody>
      </p:sp>
      <p:sp>
        <p:nvSpPr>
          <p:cNvPr id="10" name="Text 8"/>
          <p:cNvSpPr/>
          <p:nvPr/>
        </p:nvSpPr>
        <p:spPr>
          <a:xfrm>
            <a:off x="5368171" y="39064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Clustering</a:t>
            </a:r>
            <a:endParaRPr lang="en-US" sz="2200" dirty="0"/>
          </a:p>
        </p:txBody>
      </p:sp>
      <p:sp>
        <p:nvSpPr>
          <p:cNvPr id="11" name="Text 9"/>
          <p:cNvSpPr/>
          <p:nvPr/>
        </p:nvSpPr>
        <p:spPr>
          <a:xfrm>
            <a:off x="5368171" y="4396859"/>
            <a:ext cx="8241625" cy="725805"/>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One common unsupervised task is clustering, where the system groups similar data points together based on inherent characteristics.</a:t>
            </a:r>
            <a:endParaRPr lang="en-US" sz="1750" dirty="0"/>
          </a:p>
        </p:txBody>
      </p:sp>
      <p:sp>
        <p:nvSpPr>
          <p:cNvPr id="12" name="Shape 10"/>
          <p:cNvSpPr/>
          <p:nvPr/>
        </p:nvSpPr>
        <p:spPr>
          <a:xfrm>
            <a:off x="5254704" y="5334238"/>
            <a:ext cx="8468558" cy="15240"/>
          </a:xfrm>
          <a:prstGeom prst="roundRect">
            <a:avLst>
              <a:gd name="adj" fmla="val 625116"/>
            </a:avLst>
          </a:prstGeom>
          <a:solidFill>
            <a:srgbClr val="DDD3BA"/>
          </a:solidFill>
          <a:ln/>
        </p:spPr>
      </p:sp>
      <p:sp>
        <p:nvSpPr>
          <p:cNvPr id="13" name="Shape 11"/>
          <p:cNvSpPr/>
          <p:nvPr/>
        </p:nvSpPr>
        <p:spPr>
          <a:xfrm>
            <a:off x="793790" y="5462826"/>
            <a:ext cx="6521410" cy="2032754"/>
          </a:xfrm>
          <a:prstGeom prst="roundRect">
            <a:avLst>
              <a:gd name="adj" fmla="val 4687"/>
            </a:avLst>
          </a:prstGeom>
          <a:solidFill>
            <a:srgbClr val="F7EDD4"/>
          </a:solidFill>
          <a:ln w="7620">
            <a:solidFill>
              <a:srgbClr val="DDD3BA"/>
            </a:solidFill>
            <a:prstDash val="solid"/>
          </a:ln>
        </p:spPr>
      </p:sp>
      <p:sp>
        <p:nvSpPr>
          <p:cNvPr id="14" name="Text 12"/>
          <p:cNvSpPr/>
          <p:nvPr/>
        </p:nvSpPr>
        <p:spPr>
          <a:xfrm>
            <a:off x="1028224" y="6252448"/>
            <a:ext cx="174665" cy="453509"/>
          </a:xfrm>
          <a:prstGeom prst="rect">
            <a:avLst/>
          </a:prstGeom>
          <a:noFill/>
          <a:ln/>
        </p:spPr>
        <p:txBody>
          <a:bodyPr wrap="none" lIns="0" tIns="0" rIns="0" bIns="0" rtlCol="0" anchor="t"/>
          <a:lstStyle/>
          <a:p>
            <a:pPr algn="ctr" indent="0" marL="0">
              <a:lnSpc>
                <a:spcPts val="3550"/>
              </a:lnSpc>
              <a:buNone/>
            </a:pPr>
            <a:r>
              <a:rPr lang="en-US" sz="2200" dirty="0">
                <a:solidFill>
                  <a:srgbClr val="454240"/>
                </a:solidFill>
                <a:latin typeface="Libre Baskerville" pitchFamily="34" charset="0"/>
                <a:ea typeface="Libre Baskerville" pitchFamily="34" charset="-122"/>
                <a:cs typeface="Libre Baskerville" pitchFamily="34" charset="-120"/>
              </a:rPr>
              <a:t>3</a:t>
            </a:r>
            <a:endParaRPr lang="en-US" sz="2200" dirty="0"/>
          </a:p>
        </p:txBody>
      </p:sp>
      <p:sp>
        <p:nvSpPr>
          <p:cNvPr id="15" name="Text 13"/>
          <p:cNvSpPr/>
          <p:nvPr/>
        </p:nvSpPr>
        <p:spPr>
          <a:xfrm>
            <a:off x="7542014" y="5689640"/>
            <a:ext cx="3822382" cy="354330"/>
          </a:xfrm>
          <a:prstGeom prst="rect">
            <a:avLst/>
          </a:prstGeom>
          <a:noFill/>
          <a:ln/>
        </p:spPr>
        <p:txBody>
          <a:bodyPr wrap="none" lIns="0" tIns="0" rIns="0" bIns="0" rtlCol="0" anchor="t"/>
          <a:lstStyle/>
          <a:p>
            <a:pPr algn="l" indent="0" marL="0">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Dimensionality Reduction</a:t>
            </a:r>
            <a:endParaRPr lang="en-US" sz="2200" dirty="0"/>
          </a:p>
        </p:txBody>
      </p:sp>
      <p:sp>
        <p:nvSpPr>
          <p:cNvPr id="16" name="Text 14"/>
          <p:cNvSpPr/>
          <p:nvPr/>
        </p:nvSpPr>
        <p:spPr>
          <a:xfrm>
            <a:off x="7542014" y="6180058"/>
            <a:ext cx="6067782" cy="1088708"/>
          </a:xfrm>
          <a:prstGeom prst="rect">
            <a:avLst/>
          </a:prstGeom>
          <a:noFill/>
          <a:ln/>
        </p:spPr>
        <p:txBody>
          <a:bodyPr wrap="square" lIns="0" tIns="0" rIns="0" bIns="0" rtlCol="0" anchor="t"/>
          <a:lstStyle/>
          <a:p>
            <a:pPr algn="l" indent="0" marL="0">
              <a:lnSpc>
                <a:spcPts val="2850"/>
              </a:lnSpc>
              <a:buNone/>
            </a:pPr>
            <a:r>
              <a:rPr lang="en-US" sz="1750" dirty="0">
                <a:solidFill>
                  <a:srgbClr val="454240"/>
                </a:solidFill>
                <a:latin typeface="DM Sans" pitchFamily="34" charset="0"/>
                <a:ea typeface="DM Sans" pitchFamily="34" charset="-122"/>
                <a:cs typeface="DM Sans" pitchFamily="34" charset="-120"/>
              </a:rPr>
              <a:t>Another technique involves reducing the dimensionality of data while preserving important information, making it easier to analyze and understand.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4251" y="530900"/>
            <a:ext cx="7667268" cy="601980"/>
          </a:xfrm>
          <a:prstGeom prst="rect">
            <a:avLst/>
          </a:prstGeom>
          <a:noFill/>
          <a:ln/>
        </p:spPr>
        <p:txBody>
          <a:bodyPr wrap="none" lIns="0" tIns="0" rIns="0" bIns="0" rtlCol="0" anchor="t"/>
          <a:lstStyle/>
          <a:p>
            <a:pPr indent="0" marL="0">
              <a:lnSpc>
                <a:spcPts val="4700"/>
              </a:lnSpc>
              <a:buNone/>
            </a:pPr>
            <a:r>
              <a:rPr lang="en-US" sz="3750" dirty="0">
                <a:solidFill>
                  <a:srgbClr val="5C4E3D"/>
                </a:solidFill>
                <a:latin typeface="Libre Baskerville" pitchFamily="34" charset="0"/>
                <a:ea typeface="Libre Baskerville" pitchFamily="34" charset="-122"/>
                <a:cs typeface="Libre Baskerville" pitchFamily="34" charset="-120"/>
              </a:rPr>
              <a:t>Model Training and Evaluation</a:t>
            </a:r>
            <a:endParaRPr lang="en-US" sz="3750" dirty="0"/>
          </a:p>
        </p:txBody>
      </p:sp>
      <p:pic>
        <p:nvPicPr>
          <p:cNvPr id="4" name="Image 1" descr="preencoded.png">    </p:cNvPr>
          <p:cNvPicPr>
            <a:picLocks noChangeAspect="1"/>
          </p:cNvPicPr>
          <p:nvPr/>
        </p:nvPicPr>
        <p:blipFill>
          <a:blip r:embed="rId2"/>
          <a:stretch>
            <a:fillRect/>
          </a:stretch>
        </p:blipFill>
        <p:spPr>
          <a:xfrm>
            <a:off x="674251" y="1421844"/>
            <a:ext cx="481608" cy="481608"/>
          </a:xfrm>
          <a:prstGeom prst="rect">
            <a:avLst/>
          </a:prstGeom>
        </p:spPr>
      </p:pic>
      <p:sp>
        <p:nvSpPr>
          <p:cNvPr id="5" name="Text 1"/>
          <p:cNvSpPr/>
          <p:nvPr/>
        </p:nvSpPr>
        <p:spPr>
          <a:xfrm>
            <a:off x="674251" y="2096095"/>
            <a:ext cx="2408277" cy="300990"/>
          </a:xfrm>
          <a:prstGeom prst="rect">
            <a:avLst/>
          </a:prstGeom>
          <a:noFill/>
          <a:ln/>
        </p:spPr>
        <p:txBody>
          <a:bodyPr wrap="none" lIns="0" tIns="0" rIns="0" bIns="0" rtlCol="0" anchor="t"/>
          <a:lstStyle/>
          <a:p>
            <a:pPr algn="l" indent="0" marL="0">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Training</a:t>
            </a:r>
            <a:endParaRPr lang="en-US" sz="1850" dirty="0"/>
          </a:p>
        </p:txBody>
      </p:sp>
      <p:sp>
        <p:nvSpPr>
          <p:cNvPr id="6" name="Text 2"/>
          <p:cNvSpPr/>
          <p:nvPr/>
        </p:nvSpPr>
        <p:spPr>
          <a:xfrm>
            <a:off x="674251" y="2512576"/>
            <a:ext cx="7795498" cy="616268"/>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The model learns from the training data to find patterns and relationships, adjusting its parameters to minimize errors.</a:t>
            </a:r>
            <a:endParaRPr lang="en-US" sz="1500" dirty="0"/>
          </a:p>
        </p:txBody>
      </p:sp>
      <p:pic>
        <p:nvPicPr>
          <p:cNvPr id="7" name="Image 2" descr="preencoded.png">    </p:cNvPr>
          <p:cNvPicPr>
            <a:picLocks noChangeAspect="1"/>
          </p:cNvPicPr>
          <p:nvPr/>
        </p:nvPicPr>
        <p:blipFill>
          <a:blip r:embed="rId3"/>
          <a:stretch>
            <a:fillRect/>
          </a:stretch>
        </p:blipFill>
        <p:spPr>
          <a:xfrm>
            <a:off x="674251" y="3706773"/>
            <a:ext cx="481608" cy="481608"/>
          </a:xfrm>
          <a:prstGeom prst="rect">
            <a:avLst/>
          </a:prstGeom>
        </p:spPr>
      </p:pic>
      <p:sp>
        <p:nvSpPr>
          <p:cNvPr id="8" name="Text 3"/>
          <p:cNvSpPr/>
          <p:nvPr/>
        </p:nvSpPr>
        <p:spPr>
          <a:xfrm>
            <a:off x="674251" y="4381024"/>
            <a:ext cx="2408277" cy="300990"/>
          </a:xfrm>
          <a:prstGeom prst="rect">
            <a:avLst/>
          </a:prstGeom>
          <a:noFill/>
          <a:ln/>
        </p:spPr>
        <p:txBody>
          <a:bodyPr wrap="none" lIns="0" tIns="0" rIns="0" bIns="0" rtlCol="0" anchor="t"/>
          <a:lstStyle/>
          <a:p>
            <a:pPr algn="l" indent="0" marL="0">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Validation</a:t>
            </a:r>
            <a:endParaRPr lang="en-US" sz="1850" dirty="0"/>
          </a:p>
        </p:txBody>
      </p:sp>
      <p:sp>
        <p:nvSpPr>
          <p:cNvPr id="9" name="Text 4"/>
          <p:cNvSpPr/>
          <p:nvPr/>
        </p:nvSpPr>
        <p:spPr>
          <a:xfrm>
            <a:off x="674251" y="4797504"/>
            <a:ext cx="7795498" cy="616268"/>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The model's performance is evaluated on a separate validation dataset to gauge its ability to generalize to unseen data.</a:t>
            </a:r>
            <a:endParaRPr lang="en-US" sz="1500" dirty="0"/>
          </a:p>
        </p:txBody>
      </p:sp>
      <p:pic>
        <p:nvPicPr>
          <p:cNvPr id="10" name="Image 3" descr="preencoded.png">    </p:cNvPr>
          <p:cNvPicPr>
            <a:picLocks noChangeAspect="1"/>
          </p:cNvPicPr>
          <p:nvPr/>
        </p:nvPicPr>
        <p:blipFill>
          <a:blip r:embed="rId4"/>
          <a:stretch>
            <a:fillRect/>
          </a:stretch>
        </p:blipFill>
        <p:spPr>
          <a:xfrm>
            <a:off x="674251" y="5991701"/>
            <a:ext cx="481608" cy="481608"/>
          </a:xfrm>
          <a:prstGeom prst="rect">
            <a:avLst/>
          </a:prstGeom>
        </p:spPr>
      </p:pic>
      <p:sp>
        <p:nvSpPr>
          <p:cNvPr id="11" name="Text 5"/>
          <p:cNvSpPr/>
          <p:nvPr/>
        </p:nvSpPr>
        <p:spPr>
          <a:xfrm>
            <a:off x="674251" y="6665952"/>
            <a:ext cx="2408277" cy="300990"/>
          </a:xfrm>
          <a:prstGeom prst="rect">
            <a:avLst/>
          </a:prstGeom>
          <a:noFill/>
          <a:ln/>
        </p:spPr>
        <p:txBody>
          <a:bodyPr wrap="none" lIns="0" tIns="0" rIns="0" bIns="0" rtlCol="0" anchor="t"/>
          <a:lstStyle/>
          <a:p>
            <a:pPr algn="l" indent="0" marL="0">
              <a:lnSpc>
                <a:spcPts val="2350"/>
              </a:lnSpc>
              <a:buNone/>
            </a:pPr>
            <a:r>
              <a:rPr lang="en-US" sz="1850" dirty="0">
                <a:solidFill>
                  <a:srgbClr val="454240"/>
                </a:solidFill>
                <a:latin typeface="Libre Baskerville" pitchFamily="34" charset="0"/>
                <a:ea typeface="Libre Baskerville" pitchFamily="34" charset="-122"/>
                <a:cs typeface="Libre Baskerville" pitchFamily="34" charset="-120"/>
              </a:rPr>
              <a:t>Testing</a:t>
            </a:r>
            <a:endParaRPr lang="en-US" sz="1850" dirty="0"/>
          </a:p>
        </p:txBody>
      </p:sp>
      <p:sp>
        <p:nvSpPr>
          <p:cNvPr id="12" name="Text 6"/>
          <p:cNvSpPr/>
          <p:nvPr/>
        </p:nvSpPr>
        <p:spPr>
          <a:xfrm>
            <a:off x="674251" y="7082433"/>
            <a:ext cx="7795498" cy="616268"/>
          </a:xfrm>
          <a:prstGeom prst="rect">
            <a:avLst/>
          </a:prstGeom>
          <a:noFill/>
          <a:ln/>
        </p:spPr>
        <p:txBody>
          <a:bodyPr wrap="square" lIns="0" tIns="0" rIns="0" bIns="0" rtlCol="0" anchor="t"/>
          <a:lstStyle/>
          <a:p>
            <a:pPr algn="l" indent="0" marL="0">
              <a:lnSpc>
                <a:spcPts val="2400"/>
              </a:lnSpc>
              <a:buNone/>
            </a:pPr>
            <a:r>
              <a:rPr lang="en-US" sz="1500" dirty="0">
                <a:solidFill>
                  <a:srgbClr val="454240"/>
                </a:solidFill>
                <a:latin typeface="DM Sans" pitchFamily="34" charset="0"/>
                <a:ea typeface="DM Sans" pitchFamily="34" charset="-122"/>
                <a:cs typeface="DM Sans" pitchFamily="34" charset="-120"/>
              </a:rPr>
              <a:t>Finally, the model is evaluated on a test dataset to assess its overall performance and ensure it meets the desired accuracy and reliability.</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5930" y="610791"/>
            <a:ext cx="7592139" cy="1385411"/>
          </a:xfrm>
          <a:prstGeom prst="rect">
            <a:avLst/>
          </a:prstGeom>
          <a:noFill/>
          <a:ln/>
        </p:spPr>
        <p:txBody>
          <a:bodyPr wrap="square" lIns="0" tIns="0" rIns="0" bIns="0" rtlCol="0" anchor="t"/>
          <a:lstStyle/>
          <a:p>
            <a:pPr indent="0" marL="0">
              <a:lnSpc>
                <a:spcPts val="5450"/>
              </a:lnSpc>
              <a:buNone/>
            </a:pPr>
            <a:r>
              <a:rPr lang="en-US" sz="4350" dirty="0">
                <a:solidFill>
                  <a:srgbClr val="5C4E3D"/>
                </a:solidFill>
                <a:latin typeface="Libre Baskerville" pitchFamily="34" charset="0"/>
                <a:ea typeface="Libre Baskerville" pitchFamily="34" charset="-122"/>
                <a:cs typeface="Libre Baskerville" pitchFamily="34" charset="-120"/>
              </a:rPr>
              <a:t>Real-World Machine Learning Applications</a:t>
            </a:r>
            <a:endParaRPr lang="en-US" sz="4350" dirty="0"/>
          </a:p>
        </p:txBody>
      </p:sp>
      <p:sp>
        <p:nvSpPr>
          <p:cNvPr id="4" name="Shape 1"/>
          <p:cNvSpPr/>
          <p:nvPr/>
        </p:nvSpPr>
        <p:spPr>
          <a:xfrm>
            <a:off x="775930" y="2328743"/>
            <a:ext cx="3685223" cy="3066217"/>
          </a:xfrm>
          <a:prstGeom prst="roundRect">
            <a:avLst>
              <a:gd name="adj" fmla="val 3037"/>
            </a:avLst>
          </a:prstGeom>
          <a:solidFill>
            <a:srgbClr val="F7EDD4"/>
          </a:solidFill>
          <a:ln w="7620">
            <a:solidFill>
              <a:srgbClr val="DDD3BA"/>
            </a:solidFill>
            <a:prstDash val="solid"/>
          </a:ln>
        </p:spPr>
      </p:sp>
      <p:sp>
        <p:nvSpPr>
          <p:cNvPr id="5" name="Text 2"/>
          <p:cNvSpPr/>
          <p:nvPr/>
        </p:nvSpPr>
        <p:spPr>
          <a:xfrm>
            <a:off x="1005245" y="2558058"/>
            <a:ext cx="2771180" cy="346472"/>
          </a:xfrm>
          <a:prstGeom prst="rect">
            <a:avLst/>
          </a:prstGeom>
          <a:noFill/>
          <a:ln/>
        </p:spPr>
        <p:txBody>
          <a:bodyPr wrap="none" lIns="0" tIns="0" rIns="0" bIns="0" rtlCol="0" anchor="t"/>
          <a:lstStyle/>
          <a:p>
            <a:pP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Healthcare</a:t>
            </a:r>
            <a:endParaRPr lang="en-US" sz="2150" dirty="0"/>
          </a:p>
        </p:txBody>
      </p:sp>
      <p:sp>
        <p:nvSpPr>
          <p:cNvPr id="6" name="Text 3"/>
          <p:cNvSpPr/>
          <p:nvPr/>
        </p:nvSpPr>
        <p:spPr>
          <a:xfrm>
            <a:off x="1005245" y="3037522"/>
            <a:ext cx="3226594" cy="2128123"/>
          </a:xfrm>
          <a:prstGeom prst="rect">
            <a:avLst/>
          </a:prstGeom>
          <a:noFill/>
          <a:ln/>
        </p:spPr>
        <p:txBody>
          <a:bodyPr wrap="squar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Machine learning is revolutionizing healthcare with applications like disease diagnosis, personalized treatment plans, and drug discovery.</a:t>
            </a:r>
            <a:endParaRPr lang="en-US" sz="1700" dirty="0"/>
          </a:p>
        </p:txBody>
      </p:sp>
      <p:sp>
        <p:nvSpPr>
          <p:cNvPr id="7" name="Shape 4"/>
          <p:cNvSpPr/>
          <p:nvPr/>
        </p:nvSpPr>
        <p:spPr>
          <a:xfrm>
            <a:off x="4682847" y="2328743"/>
            <a:ext cx="3685223" cy="3066217"/>
          </a:xfrm>
          <a:prstGeom prst="roundRect">
            <a:avLst>
              <a:gd name="adj" fmla="val 3037"/>
            </a:avLst>
          </a:prstGeom>
          <a:solidFill>
            <a:srgbClr val="F7EDD4"/>
          </a:solidFill>
          <a:ln w="7620">
            <a:solidFill>
              <a:srgbClr val="DDD3BA"/>
            </a:solidFill>
            <a:prstDash val="solid"/>
          </a:ln>
        </p:spPr>
      </p:sp>
      <p:sp>
        <p:nvSpPr>
          <p:cNvPr id="8" name="Text 5"/>
          <p:cNvSpPr/>
          <p:nvPr/>
        </p:nvSpPr>
        <p:spPr>
          <a:xfrm>
            <a:off x="4912162" y="2558058"/>
            <a:ext cx="2771180" cy="346472"/>
          </a:xfrm>
          <a:prstGeom prst="rect">
            <a:avLst/>
          </a:prstGeom>
          <a:noFill/>
          <a:ln/>
        </p:spPr>
        <p:txBody>
          <a:bodyPr wrap="none" lIns="0" tIns="0" rIns="0" bIns="0" rtlCol="0" anchor="t"/>
          <a:lstStyle/>
          <a:p>
            <a:pP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Finance</a:t>
            </a:r>
            <a:endParaRPr lang="en-US" sz="2150" dirty="0"/>
          </a:p>
        </p:txBody>
      </p:sp>
      <p:sp>
        <p:nvSpPr>
          <p:cNvPr id="9" name="Text 6"/>
          <p:cNvSpPr/>
          <p:nvPr/>
        </p:nvSpPr>
        <p:spPr>
          <a:xfrm>
            <a:off x="4912162" y="3037522"/>
            <a:ext cx="3226594" cy="2128123"/>
          </a:xfrm>
          <a:prstGeom prst="rect">
            <a:avLst/>
          </a:prstGeom>
          <a:noFill/>
          <a:ln/>
        </p:spPr>
        <p:txBody>
          <a:bodyPr wrap="squar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Financial institutions utilize machine learning for fraud detection, risk assessment, and algorithmic trading, improving efficiency and accuracy.</a:t>
            </a:r>
            <a:endParaRPr lang="en-US" sz="1700" dirty="0"/>
          </a:p>
        </p:txBody>
      </p:sp>
      <p:sp>
        <p:nvSpPr>
          <p:cNvPr id="10" name="Shape 7"/>
          <p:cNvSpPr/>
          <p:nvPr/>
        </p:nvSpPr>
        <p:spPr>
          <a:xfrm>
            <a:off x="775930" y="5616654"/>
            <a:ext cx="7592139" cy="2002155"/>
          </a:xfrm>
          <a:prstGeom prst="roundRect">
            <a:avLst>
              <a:gd name="adj" fmla="val 4651"/>
            </a:avLst>
          </a:prstGeom>
          <a:solidFill>
            <a:srgbClr val="F7EDD4"/>
          </a:solidFill>
          <a:ln w="7620">
            <a:solidFill>
              <a:srgbClr val="DDD3BA"/>
            </a:solidFill>
            <a:prstDash val="solid"/>
          </a:ln>
        </p:spPr>
      </p:sp>
      <p:sp>
        <p:nvSpPr>
          <p:cNvPr id="11" name="Text 8"/>
          <p:cNvSpPr/>
          <p:nvPr/>
        </p:nvSpPr>
        <p:spPr>
          <a:xfrm>
            <a:off x="1005245" y="5845969"/>
            <a:ext cx="2771180" cy="346472"/>
          </a:xfrm>
          <a:prstGeom prst="rect">
            <a:avLst/>
          </a:prstGeom>
          <a:noFill/>
          <a:ln/>
        </p:spPr>
        <p:txBody>
          <a:bodyPr wrap="none" lIns="0" tIns="0" rIns="0" bIns="0" rtlCol="0" anchor="t"/>
          <a:lstStyle/>
          <a:p>
            <a:pPr indent="0" marL="0">
              <a:lnSpc>
                <a:spcPts val="2700"/>
              </a:lnSpc>
              <a:buNone/>
            </a:pPr>
            <a:r>
              <a:rPr lang="en-US" sz="2150" dirty="0">
                <a:solidFill>
                  <a:srgbClr val="454240"/>
                </a:solidFill>
                <a:latin typeface="Libre Baskerville" pitchFamily="34" charset="0"/>
                <a:ea typeface="Libre Baskerville" pitchFamily="34" charset="-122"/>
                <a:cs typeface="Libre Baskerville" pitchFamily="34" charset="-120"/>
              </a:rPr>
              <a:t>E-commerce</a:t>
            </a:r>
            <a:endParaRPr lang="en-US" sz="2150" dirty="0"/>
          </a:p>
        </p:txBody>
      </p:sp>
      <p:sp>
        <p:nvSpPr>
          <p:cNvPr id="12" name="Text 9"/>
          <p:cNvSpPr/>
          <p:nvPr/>
        </p:nvSpPr>
        <p:spPr>
          <a:xfrm>
            <a:off x="1005245" y="6325433"/>
            <a:ext cx="7133511" cy="1064062"/>
          </a:xfrm>
          <a:prstGeom prst="rect">
            <a:avLst/>
          </a:prstGeom>
          <a:noFill/>
          <a:ln/>
        </p:spPr>
        <p:txBody>
          <a:bodyPr wrap="square" lIns="0" tIns="0" rIns="0" bIns="0" rtlCol="0" anchor="t"/>
          <a:lstStyle/>
          <a:p>
            <a:pPr indent="0" marL="0">
              <a:lnSpc>
                <a:spcPts val="2750"/>
              </a:lnSpc>
              <a:buNone/>
            </a:pPr>
            <a:r>
              <a:rPr lang="en-US" sz="1700" dirty="0">
                <a:solidFill>
                  <a:srgbClr val="454240"/>
                </a:solidFill>
                <a:latin typeface="DM Sans" pitchFamily="34" charset="0"/>
                <a:ea typeface="DM Sans" pitchFamily="34" charset="-122"/>
                <a:cs typeface="DM Sans" pitchFamily="34" charset="-120"/>
              </a:rPr>
              <a:t>Machine learning powers recommendation systems, personalized marketing, and automated customer service, enhancing customer experience and sales.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94571" y="477798"/>
            <a:ext cx="7307818" cy="543044"/>
          </a:xfrm>
          <a:prstGeom prst="rect">
            <a:avLst/>
          </a:prstGeom>
          <a:noFill/>
          <a:ln/>
        </p:spPr>
        <p:txBody>
          <a:bodyPr wrap="none" lIns="0" tIns="0" rIns="0" bIns="0" rtlCol="0" anchor="t"/>
          <a:lstStyle/>
          <a:p>
            <a:pPr indent="0" marL="0">
              <a:lnSpc>
                <a:spcPts val="4250"/>
              </a:lnSpc>
              <a:buNone/>
            </a:pPr>
            <a:r>
              <a:rPr lang="en-US" sz="3400" dirty="0">
                <a:solidFill>
                  <a:srgbClr val="5C4E3D"/>
                </a:solidFill>
                <a:latin typeface="Libre Baskerville" pitchFamily="34" charset="0"/>
                <a:ea typeface="Libre Baskerville" pitchFamily="34" charset="-122"/>
                <a:cs typeface="Libre Baskerville" pitchFamily="34" charset="-120"/>
              </a:rPr>
              <a:t>The Future of Machine Learning</a:t>
            </a:r>
            <a:endParaRPr lang="en-US" sz="3400" dirty="0"/>
          </a:p>
        </p:txBody>
      </p:sp>
      <p:sp>
        <p:nvSpPr>
          <p:cNvPr id="4" name="Text 1"/>
          <p:cNvSpPr/>
          <p:nvPr/>
        </p:nvSpPr>
        <p:spPr>
          <a:xfrm>
            <a:off x="6094571" y="1368266"/>
            <a:ext cx="7927658" cy="573405"/>
          </a:xfrm>
          <a:prstGeom prst="rect">
            <a:avLst/>
          </a:prstGeom>
          <a:noFill/>
          <a:ln/>
        </p:spPr>
        <p:txBody>
          <a:bodyPr wrap="none" lIns="0" tIns="0" rIns="0" bIns="0" rtlCol="0" anchor="t"/>
          <a:lstStyle/>
          <a:p>
            <a:pPr algn="ctr" indent="0" marL="0">
              <a:lnSpc>
                <a:spcPts val="4500"/>
              </a:lnSpc>
              <a:buNone/>
            </a:pPr>
            <a:r>
              <a:rPr lang="en-US" sz="4500" dirty="0">
                <a:solidFill>
                  <a:srgbClr val="454240"/>
                </a:solidFill>
                <a:latin typeface="Libre Baskerville" pitchFamily="34" charset="0"/>
                <a:ea typeface="Libre Baskerville" pitchFamily="34" charset="-122"/>
                <a:cs typeface="Libre Baskerville" pitchFamily="34" charset="-120"/>
              </a:rPr>
              <a:t>1</a:t>
            </a:r>
            <a:endParaRPr lang="en-US" sz="4500" dirty="0"/>
          </a:p>
        </p:txBody>
      </p:sp>
      <p:sp>
        <p:nvSpPr>
          <p:cNvPr id="5" name="Text 2"/>
          <p:cNvSpPr/>
          <p:nvPr/>
        </p:nvSpPr>
        <p:spPr>
          <a:xfrm>
            <a:off x="8972193" y="2158722"/>
            <a:ext cx="2172295" cy="271582"/>
          </a:xfrm>
          <a:prstGeom prst="rect">
            <a:avLst/>
          </a:prstGeom>
          <a:noFill/>
          <a:ln/>
        </p:spPr>
        <p:txBody>
          <a:bodyPr wrap="none" lIns="0" tIns="0" rIns="0" bIns="0" rtlCol="0" anchor="t"/>
          <a:lstStyle/>
          <a:p>
            <a:pPr algn="ctr" indent="0" marL="0">
              <a:lnSpc>
                <a:spcPts val="2100"/>
              </a:lnSpc>
              <a:buNone/>
            </a:pPr>
            <a:r>
              <a:rPr lang="en-US" sz="1700" dirty="0">
                <a:solidFill>
                  <a:srgbClr val="454240"/>
                </a:solidFill>
                <a:latin typeface="Libre Baskerville" pitchFamily="34" charset="0"/>
                <a:ea typeface="Libre Baskerville" pitchFamily="34" charset="-122"/>
                <a:cs typeface="Libre Baskerville" pitchFamily="34" charset="-120"/>
              </a:rPr>
              <a:t>Continued Growth</a:t>
            </a:r>
            <a:endParaRPr lang="en-US" sz="1700" dirty="0"/>
          </a:p>
        </p:txBody>
      </p:sp>
      <p:sp>
        <p:nvSpPr>
          <p:cNvPr id="6" name="Text 3"/>
          <p:cNvSpPr/>
          <p:nvPr/>
        </p:nvSpPr>
        <p:spPr>
          <a:xfrm>
            <a:off x="6094571" y="2534483"/>
            <a:ext cx="7927658" cy="556260"/>
          </a:xfrm>
          <a:prstGeom prst="rect">
            <a:avLst/>
          </a:prstGeom>
          <a:noFill/>
          <a:ln/>
        </p:spPr>
        <p:txBody>
          <a:bodyPr wrap="square" lIns="0" tIns="0" rIns="0" bIns="0" rtlCol="0" anchor="t"/>
          <a:lstStyle/>
          <a:p>
            <a:pPr algn="ctr" indent="0" marL="0">
              <a:lnSpc>
                <a:spcPts val="2150"/>
              </a:lnSpc>
              <a:buNone/>
            </a:pPr>
            <a:r>
              <a:rPr lang="en-US" sz="1350" dirty="0">
                <a:solidFill>
                  <a:srgbClr val="454240"/>
                </a:solidFill>
                <a:latin typeface="DM Sans" pitchFamily="34" charset="0"/>
                <a:ea typeface="DM Sans" pitchFamily="34" charset="-122"/>
                <a:cs typeface="DM Sans" pitchFamily="34" charset="-120"/>
              </a:rPr>
              <a:t>Machine learning is expected to continue its rapid development, impacting more aspects of our lives and shaping the future.</a:t>
            </a:r>
            <a:endParaRPr lang="en-US" sz="1350" dirty="0"/>
          </a:p>
        </p:txBody>
      </p:sp>
      <p:sp>
        <p:nvSpPr>
          <p:cNvPr id="7" name="Text 4"/>
          <p:cNvSpPr/>
          <p:nvPr/>
        </p:nvSpPr>
        <p:spPr>
          <a:xfrm>
            <a:off x="6094571" y="3698796"/>
            <a:ext cx="7927658" cy="573405"/>
          </a:xfrm>
          <a:prstGeom prst="rect">
            <a:avLst/>
          </a:prstGeom>
          <a:noFill/>
          <a:ln/>
        </p:spPr>
        <p:txBody>
          <a:bodyPr wrap="none" lIns="0" tIns="0" rIns="0" bIns="0" rtlCol="0" anchor="t"/>
          <a:lstStyle/>
          <a:p>
            <a:pPr algn="ctr" indent="0" marL="0">
              <a:lnSpc>
                <a:spcPts val="4500"/>
              </a:lnSpc>
              <a:buNone/>
            </a:pPr>
            <a:r>
              <a:rPr lang="en-US" sz="4500" dirty="0">
                <a:solidFill>
                  <a:srgbClr val="454240"/>
                </a:solidFill>
                <a:latin typeface="Libre Baskerville" pitchFamily="34" charset="0"/>
                <a:ea typeface="Libre Baskerville" pitchFamily="34" charset="-122"/>
                <a:cs typeface="Libre Baskerville" pitchFamily="34" charset="-120"/>
              </a:rPr>
              <a:t>2</a:t>
            </a:r>
            <a:endParaRPr lang="en-US" sz="4500" dirty="0"/>
          </a:p>
        </p:txBody>
      </p:sp>
      <p:sp>
        <p:nvSpPr>
          <p:cNvPr id="8" name="Text 5"/>
          <p:cNvSpPr/>
          <p:nvPr/>
        </p:nvSpPr>
        <p:spPr>
          <a:xfrm>
            <a:off x="8802053" y="4489252"/>
            <a:ext cx="2512695" cy="271582"/>
          </a:xfrm>
          <a:prstGeom prst="rect">
            <a:avLst/>
          </a:prstGeom>
          <a:noFill/>
          <a:ln/>
        </p:spPr>
        <p:txBody>
          <a:bodyPr wrap="none" lIns="0" tIns="0" rIns="0" bIns="0" rtlCol="0" anchor="t"/>
          <a:lstStyle/>
          <a:p>
            <a:pPr algn="ctr" indent="0" marL="0">
              <a:lnSpc>
                <a:spcPts val="2100"/>
              </a:lnSpc>
              <a:buNone/>
            </a:pPr>
            <a:r>
              <a:rPr lang="en-US" sz="1700" dirty="0">
                <a:solidFill>
                  <a:srgbClr val="454240"/>
                </a:solidFill>
                <a:latin typeface="Libre Baskerville" pitchFamily="34" charset="0"/>
                <a:ea typeface="Libre Baskerville" pitchFamily="34" charset="-122"/>
                <a:cs typeface="Libre Baskerville" pitchFamily="34" charset="-120"/>
              </a:rPr>
              <a:t>Ethical Considerations</a:t>
            </a:r>
            <a:endParaRPr lang="en-US" sz="1700" dirty="0"/>
          </a:p>
        </p:txBody>
      </p:sp>
      <p:sp>
        <p:nvSpPr>
          <p:cNvPr id="9" name="Text 6"/>
          <p:cNvSpPr/>
          <p:nvPr/>
        </p:nvSpPr>
        <p:spPr>
          <a:xfrm>
            <a:off x="6094571" y="4865013"/>
            <a:ext cx="7927658" cy="556260"/>
          </a:xfrm>
          <a:prstGeom prst="rect">
            <a:avLst/>
          </a:prstGeom>
          <a:noFill/>
          <a:ln/>
        </p:spPr>
        <p:txBody>
          <a:bodyPr wrap="square" lIns="0" tIns="0" rIns="0" bIns="0" rtlCol="0" anchor="t"/>
          <a:lstStyle/>
          <a:p>
            <a:pPr algn="ctr" indent="0" marL="0">
              <a:lnSpc>
                <a:spcPts val="2150"/>
              </a:lnSpc>
              <a:buNone/>
            </a:pPr>
            <a:r>
              <a:rPr lang="en-US" sz="1350" dirty="0">
                <a:solidFill>
                  <a:srgbClr val="454240"/>
                </a:solidFill>
                <a:latin typeface="DM Sans" pitchFamily="34" charset="0"/>
                <a:ea typeface="DM Sans" pitchFamily="34" charset="-122"/>
                <a:cs typeface="DM Sans" pitchFamily="34" charset="-120"/>
              </a:rPr>
              <a:t>Ethical considerations, such as bias and privacy, will play a critical role in shaping the responsible development and deployment of machine learning.</a:t>
            </a:r>
            <a:endParaRPr lang="en-US" sz="1350" dirty="0"/>
          </a:p>
        </p:txBody>
      </p:sp>
      <p:sp>
        <p:nvSpPr>
          <p:cNvPr id="10" name="Text 7"/>
          <p:cNvSpPr/>
          <p:nvPr/>
        </p:nvSpPr>
        <p:spPr>
          <a:xfrm>
            <a:off x="6094571" y="6029325"/>
            <a:ext cx="7927658" cy="573405"/>
          </a:xfrm>
          <a:prstGeom prst="rect">
            <a:avLst/>
          </a:prstGeom>
          <a:noFill/>
          <a:ln/>
        </p:spPr>
        <p:txBody>
          <a:bodyPr wrap="none" lIns="0" tIns="0" rIns="0" bIns="0" rtlCol="0" anchor="t"/>
          <a:lstStyle/>
          <a:p>
            <a:pPr algn="ctr" indent="0" marL="0">
              <a:lnSpc>
                <a:spcPts val="4500"/>
              </a:lnSpc>
              <a:buNone/>
            </a:pPr>
            <a:r>
              <a:rPr lang="en-US" sz="4500" dirty="0">
                <a:solidFill>
                  <a:srgbClr val="454240"/>
                </a:solidFill>
                <a:latin typeface="Libre Baskerville" pitchFamily="34" charset="0"/>
                <a:ea typeface="Libre Baskerville" pitchFamily="34" charset="-122"/>
                <a:cs typeface="Libre Baskerville" pitchFamily="34" charset="-120"/>
              </a:rPr>
              <a:t>3</a:t>
            </a:r>
            <a:endParaRPr lang="en-US" sz="4500" dirty="0"/>
          </a:p>
        </p:txBody>
      </p:sp>
      <p:sp>
        <p:nvSpPr>
          <p:cNvPr id="11" name="Text 8"/>
          <p:cNvSpPr/>
          <p:nvPr/>
        </p:nvSpPr>
        <p:spPr>
          <a:xfrm>
            <a:off x="8972193" y="6819781"/>
            <a:ext cx="2172295" cy="271582"/>
          </a:xfrm>
          <a:prstGeom prst="rect">
            <a:avLst/>
          </a:prstGeom>
          <a:noFill/>
          <a:ln/>
        </p:spPr>
        <p:txBody>
          <a:bodyPr wrap="none" lIns="0" tIns="0" rIns="0" bIns="0" rtlCol="0" anchor="t"/>
          <a:lstStyle/>
          <a:p>
            <a:pPr algn="ctr" indent="0" marL="0">
              <a:lnSpc>
                <a:spcPts val="2100"/>
              </a:lnSpc>
              <a:buNone/>
            </a:pPr>
            <a:r>
              <a:rPr lang="en-US" sz="1700" dirty="0">
                <a:solidFill>
                  <a:srgbClr val="454240"/>
                </a:solidFill>
                <a:latin typeface="Libre Baskerville" pitchFamily="34" charset="0"/>
                <a:ea typeface="Libre Baskerville" pitchFamily="34" charset="-122"/>
                <a:cs typeface="Libre Baskerville" pitchFamily="34" charset="-120"/>
              </a:rPr>
              <a:t>New Frontiers</a:t>
            </a:r>
            <a:endParaRPr lang="en-US" sz="1700" dirty="0"/>
          </a:p>
        </p:txBody>
      </p:sp>
      <p:sp>
        <p:nvSpPr>
          <p:cNvPr id="12" name="Text 9"/>
          <p:cNvSpPr/>
          <p:nvPr/>
        </p:nvSpPr>
        <p:spPr>
          <a:xfrm>
            <a:off x="6094571" y="7195542"/>
            <a:ext cx="7927658" cy="556260"/>
          </a:xfrm>
          <a:prstGeom prst="rect">
            <a:avLst/>
          </a:prstGeom>
          <a:noFill/>
          <a:ln/>
        </p:spPr>
        <p:txBody>
          <a:bodyPr wrap="square" lIns="0" tIns="0" rIns="0" bIns="0" rtlCol="0" anchor="t"/>
          <a:lstStyle/>
          <a:p>
            <a:pPr algn="ctr" indent="0" marL="0">
              <a:lnSpc>
                <a:spcPts val="2150"/>
              </a:lnSpc>
              <a:buNone/>
            </a:pPr>
            <a:r>
              <a:rPr lang="en-US" sz="1350" dirty="0">
                <a:solidFill>
                  <a:srgbClr val="454240"/>
                </a:solidFill>
                <a:latin typeface="DM Sans" pitchFamily="34" charset="0"/>
                <a:ea typeface="DM Sans" pitchFamily="34" charset="-122"/>
                <a:cs typeface="DM Sans" pitchFamily="34" charset="-120"/>
              </a:rPr>
              <a:t>We can expect new breakthroughs in areas like natural language processing, computer vision, and robotics, fueled by advancements in machine learning.</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2024-12-08T08:08:35Z</dcterms:created>
  <dcterms:modified xsi:type="dcterms:W3CDTF">2024-12-08T08:08:35Z</dcterms:modified>
</cp:coreProperties>
</file>